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2FB1-E1FC-4796-8F57-E70FB5E215E7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F747B6-3A4F-4291-AFA3-9C589C53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2FB1-E1FC-4796-8F57-E70FB5E215E7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47B6-3A4F-4291-AFA3-9C589C53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2FB1-E1FC-4796-8F57-E70FB5E215E7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47B6-3A4F-4291-AFA3-9C589C53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2FB1-E1FC-4796-8F57-E70FB5E215E7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F747B6-3A4F-4291-AFA3-9C589C53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2FB1-E1FC-4796-8F57-E70FB5E215E7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47B6-3A4F-4291-AFA3-9C589C53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2FB1-E1FC-4796-8F57-E70FB5E215E7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47B6-3A4F-4291-AFA3-9C589C53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2FB1-E1FC-4796-8F57-E70FB5E215E7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BF747B6-3A4F-4291-AFA3-9C589C53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2FB1-E1FC-4796-8F57-E70FB5E215E7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47B6-3A4F-4291-AFA3-9C589C53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2FB1-E1FC-4796-8F57-E70FB5E215E7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47B6-3A4F-4291-AFA3-9C589C53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2FB1-E1FC-4796-8F57-E70FB5E215E7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47B6-3A4F-4291-AFA3-9C589C53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2FB1-E1FC-4796-8F57-E70FB5E215E7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47B6-3A4F-4291-AFA3-9C589C53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4B2FB1-E1FC-4796-8F57-E70FB5E215E7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F747B6-3A4F-4291-AFA3-9C589C53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KONSEP DASAR PERKEMBANGAN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3209932"/>
          </a:xfrm>
        </p:spPr>
        <p:txBody>
          <a:bodyPr/>
          <a:lstStyle/>
          <a:p>
            <a:pPr algn="l"/>
            <a:r>
              <a:rPr lang="en-US" dirty="0" smtClean="0"/>
              <a:t>KELOMPOK 2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1. TIARA MARLINA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2. ERLIN AGUSTINA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3. AMELIA AZ-ZAHRA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pPr marL="342900" lvl="2" indent="-342900" algn="just">
              <a:buNone/>
            </a:pPr>
            <a:r>
              <a:rPr lang="en-US" sz="2800" b="1" dirty="0" smtClean="0"/>
              <a:t>5. </a:t>
            </a:r>
            <a:r>
              <a:rPr lang="en-US" sz="2800" b="1" dirty="0" err="1" smtClean="0"/>
              <a:t>Masa</a:t>
            </a:r>
            <a:r>
              <a:rPr lang="en-US" sz="2800" b="1" dirty="0" smtClean="0"/>
              <a:t> </a:t>
            </a:r>
            <a:r>
              <a:rPr lang="en-US" sz="2800" b="1" dirty="0" err="1"/>
              <a:t>remaja</a:t>
            </a:r>
            <a:r>
              <a:rPr lang="en-US" sz="2800" b="1" dirty="0"/>
              <a:t> (</a:t>
            </a:r>
            <a:r>
              <a:rPr lang="en-US" sz="2800" b="1" i="1" dirty="0"/>
              <a:t>adolescence</a:t>
            </a:r>
            <a:r>
              <a:rPr lang="en-US" sz="2800" b="1" dirty="0" smtClean="0"/>
              <a:t>)</a:t>
            </a:r>
          </a:p>
          <a:p>
            <a:pPr marL="342900" lvl="2" indent="-342900" algn="just">
              <a:buNone/>
            </a:pPr>
            <a:r>
              <a:rPr lang="en-US" sz="2800" b="1" dirty="0" smtClean="0"/>
              <a:t>6. </a:t>
            </a:r>
            <a:r>
              <a:rPr lang="en-US" sz="2800" b="1" dirty="0" err="1" smtClean="0"/>
              <a:t>Masa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awal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dewasa</a:t>
            </a:r>
            <a:r>
              <a:rPr lang="en-US" sz="2800" b="1" dirty="0" smtClean="0"/>
              <a:t> (</a:t>
            </a:r>
            <a:r>
              <a:rPr lang="en-US" sz="2800" i="1" dirty="0" smtClean="0"/>
              <a:t>early adulthood</a:t>
            </a:r>
            <a:r>
              <a:rPr lang="en-US" sz="2800" b="1" dirty="0" smtClean="0"/>
              <a:t>)</a:t>
            </a:r>
            <a:endParaRPr lang="en-US" sz="2800" dirty="0" smtClean="0"/>
          </a:p>
          <a:p>
            <a:pPr marL="342900" lvl="2" indent="-342900" algn="just">
              <a:buNone/>
            </a:pPr>
            <a:r>
              <a:rPr lang="en-US" sz="2800" b="1" dirty="0" smtClean="0"/>
              <a:t>7. </a:t>
            </a:r>
            <a:r>
              <a:rPr lang="en-US" sz="2800" b="1" dirty="0" err="1" smtClean="0"/>
              <a:t>Masa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pertengahan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dewasa</a:t>
            </a:r>
            <a:r>
              <a:rPr lang="en-US" sz="2800" b="1" dirty="0" smtClean="0"/>
              <a:t> (</a:t>
            </a:r>
            <a:r>
              <a:rPr lang="en-US" sz="2800" i="1" dirty="0" smtClean="0"/>
              <a:t>middle adulthood</a:t>
            </a:r>
            <a:r>
              <a:rPr lang="en-US" sz="2800" b="1" dirty="0" smtClean="0"/>
              <a:t>)</a:t>
            </a:r>
            <a:endParaRPr lang="en-US" sz="2800" dirty="0" smtClean="0"/>
          </a:p>
          <a:p>
            <a:pPr marL="342900" lvl="2" indent="-342900" algn="just">
              <a:buNone/>
            </a:pPr>
            <a:r>
              <a:rPr lang="en-US" sz="2800" b="1" dirty="0" smtClean="0"/>
              <a:t>8.</a:t>
            </a:r>
            <a:r>
              <a:rPr lang="en-US" sz="2800" dirty="0" smtClean="0"/>
              <a:t> </a:t>
            </a:r>
            <a:r>
              <a:rPr lang="en-US" sz="2800" b="1" dirty="0" err="1" smtClean="0"/>
              <a:t>Masa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akhir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dewasa</a:t>
            </a:r>
            <a:r>
              <a:rPr lang="en-US" sz="2800" b="1" dirty="0" smtClean="0"/>
              <a:t> (</a:t>
            </a:r>
            <a:r>
              <a:rPr lang="en-US" sz="2800" i="1" dirty="0" smtClean="0"/>
              <a:t>late adulthood</a:t>
            </a:r>
            <a:r>
              <a:rPr lang="en-US" sz="2800" b="1" dirty="0" smtClean="0"/>
              <a:t>)</a:t>
            </a:r>
            <a:endParaRPr lang="en-US" sz="2800" dirty="0" smtClean="0"/>
          </a:p>
          <a:p>
            <a:pPr marL="342900" lvl="2" indent="-342900" algn="just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, </a:t>
            </a:r>
            <a:r>
              <a:rPr lang="en-US" dirty="0" err="1" smtClean="0"/>
              <a:t>Syamsu</a:t>
            </a:r>
            <a:r>
              <a:rPr lang="en-US" dirty="0" smtClean="0"/>
              <a:t> Yusuf I.N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Nani</a:t>
            </a:r>
            <a:r>
              <a:rPr lang="en-US" dirty="0" smtClean="0"/>
              <a:t> </a:t>
            </a:r>
            <a:r>
              <a:rPr lang="en-US" dirty="0" err="1" smtClean="0"/>
              <a:t>M.Sugandhi</a:t>
            </a:r>
            <a:endParaRPr lang="en-US" dirty="0" smtClean="0"/>
          </a:p>
          <a:p>
            <a:r>
              <a:rPr lang="en-US" dirty="0" err="1" smtClean="0"/>
              <a:t>Desmita</a:t>
            </a:r>
            <a:r>
              <a:rPr lang="en-US" dirty="0" smtClean="0"/>
              <a:t>,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Prof. Dr. </a:t>
            </a:r>
            <a:r>
              <a:rPr lang="en-US" dirty="0" err="1" smtClean="0"/>
              <a:t>Hj</a:t>
            </a:r>
            <a:r>
              <a:rPr lang="en-US" dirty="0" smtClean="0"/>
              <a:t>. </a:t>
            </a:r>
            <a:r>
              <a:rPr lang="en-US" dirty="0" err="1" smtClean="0"/>
              <a:t>Samsunuwiyati</a:t>
            </a:r>
            <a:r>
              <a:rPr lang="en-US" dirty="0" smtClean="0"/>
              <a:t> </a:t>
            </a:r>
            <a:r>
              <a:rPr lang="en-US" dirty="0" err="1" smtClean="0"/>
              <a:t>Mar’at</a:t>
            </a:r>
            <a:r>
              <a:rPr lang="en-US" dirty="0" smtClean="0"/>
              <a:t>, </a:t>
            </a:r>
            <a:r>
              <a:rPr lang="en-US" dirty="0" err="1" smtClean="0"/>
              <a:t>S.Psi</a:t>
            </a:r>
            <a:endParaRPr lang="en-US" dirty="0" smtClean="0"/>
          </a:p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Tim </a:t>
            </a:r>
            <a:r>
              <a:rPr lang="en-US" dirty="0" err="1" smtClean="0"/>
              <a:t>Dosen</a:t>
            </a:r>
            <a:r>
              <a:rPr lang="en-US" dirty="0" smtClean="0"/>
              <a:t> UNJ,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 UNJ Jakarta 2003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, </a:t>
            </a:r>
            <a:r>
              <a:rPr lang="en-US" dirty="0" err="1" smtClean="0"/>
              <a:t>Kematangan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Perkembangan</a:t>
            </a:r>
            <a:r>
              <a:rPr lang="en-US" b="1" dirty="0" smtClean="0"/>
              <a:t> </a:t>
            </a:r>
            <a:r>
              <a:rPr lang="en-US" b="1" dirty="0"/>
              <a:t>(Development</a:t>
            </a:r>
            <a:r>
              <a:rPr lang="en-US" b="1" dirty="0" smtClean="0"/>
              <a:t>)</a:t>
            </a:r>
          </a:p>
          <a:p>
            <a:pPr algn="just">
              <a:buNone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sistematis</a:t>
            </a:r>
            <a:r>
              <a:rPr lang="en-US" dirty="0" smtClean="0"/>
              <a:t>, </a:t>
            </a:r>
            <a:r>
              <a:rPr lang="en-US" dirty="0" err="1" smtClean="0"/>
              <a:t>progresif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berkesinambungan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hayatnya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pula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.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kedewasaan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kematangannya</a:t>
            </a:r>
            <a:r>
              <a:rPr lang="en-US" dirty="0" smtClean="0"/>
              <a:t>. (</a:t>
            </a:r>
            <a:r>
              <a:rPr lang="en-US" dirty="0" err="1" smtClean="0"/>
              <a:t>Akhmad</a:t>
            </a:r>
            <a:r>
              <a:rPr lang="en-US" dirty="0" smtClean="0"/>
              <a:t> </a:t>
            </a:r>
            <a:r>
              <a:rPr lang="en-US" dirty="0" err="1" smtClean="0"/>
              <a:t>Sudrajat</a:t>
            </a:r>
            <a:r>
              <a:rPr lang="en-US" dirty="0" smtClean="0"/>
              <a:t> : 2008)</a:t>
            </a:r>
          </a:p>
          <a:p>
            <a:pPr lvl="0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pPr lvl="0" algn="just"/>
            <a:r>
              <a:rPr lang="en-US" dirty="0" smtClean="0"/>
              <a:t>Dari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membesar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serangkai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psikis</a:t>
            </a:r>
            <a:r>
              <a:rPr lang="en-US" dirty="0" smtClean="0"/>
              <a:t> yang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terus-menerus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 smtClean="0"/>
              <a:t>jasmaniah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rohaniah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.  </a:t>
            </a:r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607223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3600" b="1" dirty="0" err="1"/>
              <a:t>Pengertian</a:t>
            </a:r>
            <a:r>
              <a:rPr lang="en-US" sz="3600" b="1" dirty="0"/>
              <a:t> </a:t>
            </a:r>
            <a:r>
              <a:rPr lang="en-US" sz="3600" b="1" dirty="0" err="1"/>
              <a:t>Pertumbuhan</a:t>
            </a:r>
            <a:endParaRPr lang="en-US" sz="3600" b="1" dirty="0"/>
          </a:p>
          <a:p>
            <a:pPr lvl="0" algn="just"/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bertambahnya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interselular</a:t>
            </a:r>
            <a:r>
              <a:rPr lang="en-US" dirty="0"/>
              <a:t>,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bertambahnya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(Soetjiningsih,1988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C.P. Chaplin (2002), </a:t>
            </a:r>
            <a:r>
              <a:rPr lang="en-US" dirty="0" err="1" smtClean="0"/>
              <a:t>mengartikan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organisme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.</a:t>
            </a:r>
          </a:p>
          <a:p>
            <a:pPr lvl="0" algn="just"/>
            <a:endParaRPr lang="en-US" dirty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3600" b="1" dirty="0" err="1"/>
              <a:t>Pengertian</a:t>
            </a:r>
            <a:r>
              <a:rPr lang="en-US" sz="3600" b="1" dirty="0"/>
              <a:t> </a:t>
            </a:r>
            <a:r>
              <a:rPr lang="en-US" sz="3600" b="1" dirty="0" err="1"/>
              <a:t>Kematangan</a:t>
            </a:r>
            <a:r>
              <a:rPr lang="en-US" sz="3600" b="1" dirty="0"/>
              <a:t> (Maturation) </a:t>
            </a:r>
          </a:p>
          <a:p>
            <a:pPr lvl="0" algn="just"/>
            <a:r>
              <a:rPr lang="en-US" dirty="0" err="1"/>
              <a:t>Kematangan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oragan</a:t>
            </a:r>
            <a:r>
              <a:rPr lang="en-US" dirty="0"/>
              <a:t>-organ, </a:t>
            </a:r>
            <a:r>
              <a:rPr lang="en-US" dirty="0" err="1"/>
              <a:t>suatu</a:t>
            </a:r>
            <a:r>
              <a:rPr lang="en-US" dirty="0"/>
              <a:t> organ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matang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kesanggupan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(</a:t>
            </a:r>
            <a:r>
              <a:rPr lang="en-US" dirty="0" err="1"/>
              <a:t>Ngalim</a:t>
            </a:r>
            <a:r>
              <a:rPr lang="en-US" dirty="0"/>
              <a:t> P.1984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Kematangan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kulminasi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mental </a:t>
            </a:r>
            <a:r>
              <a:rPr lang="en-US" dirty="0" err="1" smtClean="0"/>
              <a:t>suadah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mestinya</a:t>
            </a:r>
            <a:r>
              <a:rPr lang="en-US" dirty="0" smtClean="0"/>
              <a:t>. (</a:t>
            </a:r>
            <a:r>
              <a:rPr lang="en-US" dirty="0" err="1" smtClean="0"/>
              <a:t>Moh</a:t>
            </a:r>
            <a:r>
              <a:rPr lang="en-US" dirty="0" smtClean="0"/>
              <a:t> Surya, 1996)</a:t>
            </a:r>
          </a:p>
          <a:p>
            <a:pPr lvl="0"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B.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err="1"/>
              <a:t>Ciri</a:t>
            </a:r>
            <a:r>
              <a:rPr lang="en-US" sz="2800" dirty="0"/>
              <a:t> </a:t>
            </a:r>
            <a:r>
              <a:rPr lang="en-US" sz="2800" dirty="0" err="1"/>
              <a:t>mutlak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pertumbuhan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dialami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,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1.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 smtClean="0"/>
              <a:t>perubahan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2.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awal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kritis</a:t>
            </a:r>
            <a:r>
              <a:rPr lang="en-US" sz="2800" dirty="0"/>
              <a:t> </a:t>
            </a:r>
            <a:r>
              <a:rPr lang="en-US" sz="2800" dirty="0" err="1" smtClean="0"/>
              <a:t>daripada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selanjutnya</a:t>
            </a:r>
            <a:endParaRPr lang="en-US" sz="2800" dirty="0" smtClean="0"/>
          </a:p>
          <a:p>
            <a:pPr lvl="0">
              <a:buNone/>
            </a:pPr>
            <a:r>
              <a:rPr lang="en-US" sz="2800" dirty="0"/>
              <a:t>	</a:t>
            </a:r>
            <a:r>
              <a:rPr lang="en-US" sz="2800" dirty="0" smtClean="0"/>
              <a:t>3.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 smtClean="0"/>
              <a:t>kematangan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endParaRPr lang="en-US" sz="2800" dirty="0" smtClean="0"/>
          </a:p>
          <a:p>
            <a:pPr lvl="0">
              <a:buNone/>
            </a:pPr>
            <a:r>
              <a:rPr lang="en-US" sz="2800" dirty="0"/>
              <a:t>	</a:t>
            </a:r>
            <a:r>
              <a:rPr lang="en-US" sz="2800" dirty="0" smtClean="0"/>
              <a:t>4. </a:t>
            </a:r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diramalkan</a:t>
            </a:r>
            <a:endParaRPr lang="en-US" sz="2800" dirty="0" smtClean="0"/>
          </a:p>
          <a:p>
            <a:pPr lvl="0">
              <a:buNone/>
            </a:pPr>
            <a:r>
              <a:rPr lang="en-US" sz="2800" dirty="0"/>
              <a:t>	</a:t>
            </a:r>
            <a:r>
              <a:rPr lang="en-US" sz="2800" dirty="0" smtClean="0"/>
              <a:t>5. </a:t>
            </a:r>
            <a:r>
              <a:rPr lang="en-US" sz="2800" dirty="0" err="1"/>
              <a:t>Pola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karateristik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diramalkan</a:t>
            </a: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	</a:t>
            </a:r>
            <a:r>
              <a:rPr lang="en-US" sz="2800" dirty="0" smtClean="0"/>
              <a:t>6.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perbedaan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endParaRPr lang="en-US" sz="2800" dirty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sz="2800" dirty="0" smtClean="0"/>
              <a:t>7.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tahap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bahaya</a:t>
            </a:r>
            <a:r>
              <a:rPr lang="en-US" sz="2800" dirty="0"/>
              <a:t> yang </a:t>
            </a:r>
            <a:r>
              <a:rPr lang="en-US" sz="2800" dirty="0" err="1"/>
              <a:t>potensial</a:t>
            </a:r>
            <a:endParaRPr lang="en-US" sz="2800" dirty="0"/>
          </a:p>
          <a:p>
            <a:pPr lvl="0">
              <a:buNone/>
            </a:pPr>
            <a:r>
              <a:rPr lang="en-US" sz="2800" dirty="0" smtClean="0"/>
              <a:t>	8. </a:t>
            </a:r>
            <a:r>
              <a:rPr lang="en-US" sz="2800" dirty="0" err="1"/>
              <a:t>Tipe</a:t>
            </a:r>
            <a:r>
              <a:rPr lang="en-US" sz="2800" dirty="0"/>
              <a:t> </a:t>
            </a:r>
            <a:r>
              <a:rPr lang="en-US" sz="2800" dirty="0" err="1"/>
              <a:t>Kepribadian</a:t>
            </a:r>
            <a:endParaRPr lang="en-US" sz="2800" dirty="0"/>
          </a:p>
          <a:p>
            <a:pPr>
              <a:buNone/>
            </a:pPr>
            <a:r>
              <a:rPr lang="en-US" sz="2800" dirty="0" smtClean="0"/>
              <a:t>	9. </a:t>
            </a:r>
            <a:r>
              <a:rPr lang="en-US" sz="2800" dirty="0" err="1"/>
              <a:t>Tipe-tipe</a:t>
            </a:r>
            <a:r>
              <a:rPr lang="en-US" sz="2800" dirty="0"/>
              <a:t> </a:t>
            </a:r>
            <a:r>
              <a:rPr lang="en-US" sz="2800" dirty="0" err="1"/>
              <a:t>Kepribadian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Temperamen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US" dirty="0"/>
              <a:t>C. </a:t>
            </a:r>
            <a:r>
              <a:rPr lang="en-US" dirty="0" err="1"/>
              <a:t>Fase-fase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err="1"/>
              <a:t>Tahap-tahap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fase</a:t>
            </a:r>
            <a:r>
              <a:rPr lang="en-US" sz="2800" dirty="0"/>
              <a:t> yang </a:t>
            </a:r>
            <a:r>
              <a:rPr lang="en-US" sz="2800" dirty="0" err="1"/>
              <a:t>cukup</a:t>
            </a:r>
            <a:r>
              <a:rPr lang="en-US" sz="2800" dirty="0"/>
              <a:t> </a:t>
            </a:r>
            <a:r>
              <a:rPr lang="en-US" sz="2800" dirty="0" err="1"/>
              <a:t>panjang</a:t>
            </a:r>
            <a:r>
              <a:rPr lang="en-US" sz="2800" dirty="0"/>
              <a:t>.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pengorganisasian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pemahaman</a:t>
            </a:r>
            <a:r>
              <a:rPr lang="en-US" sz="2800" dirty="0"/>
              <a:t>,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umumnya</a:t>
            </a:r>
            <a:r>
              <a:rPr lang="en-US" sz="2800" dirty="0"/>
              <a:t> </a:t>
            </a:r>
            <a:r>
              <a:rPr lang="en-US" sz="2800" dirty="0" err="1"/>
              <a:t>menggambarkan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pengertian</a:t>
            </a:r>
            <a:r>
              <a:rPr lang="en-US" sz="2800" dirty="0"/>
              <a:t> </a:t>
            </a:r>
            <a:r>
              <a:rPr lang="en-US" sz="2800" dirty="0" err="1"/>
              <a:t>periode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fase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.</a:t>
            </a:r>
          </a:p>
          <a:p>
            <a:pPr algn="just">
              <a:buNone/>
            </a:pPr>
            <a:r>
              <a:rPr lang="en-US" sz="2800" dirty="0" err="1"/>
              <a:t>Klasifikasi</a:t>
            </a:r>
            <a:r>
              <a:rPr lang="en-US" sz="2800" dirty="0"/>
              <a:t> </a:t>
            </a:r>
            <a:r>
              <a:rPr lang="en-US" sz="2800" dirty="0" err="1"/>
              <a:t>periode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yang paling </a:t>
            </a:r>
            <a:r>
              <a:rPr lang="en-US" sz="2800" dirty="0" err="1"/>
              <a:t>luas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meliputi</a:t>
            </a:r>
            <a:r>
              <a:rPr lang="en-US" sz="2800" dirty="0"/>
              <a:t> </a:t>
            </a:r>
            <a:r>
              <a:rPr lang="en-US" sz="2800" dirty="0" err="1"/>
              <a:t>urutan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: </a:t>
            </a:r>
            <a:r>
              <a:rPr lang="en-US" sz="2800" dirty="0" err="1"/>
              <a:t>Periode</a:t>
            </a:r>
            <a:r>
              <a:rPr lang="en-US" sz="2800" dirty="0"/>
              <a:t> </a:t>
            </a:r>
            <a:r>
              <a:rPr lang="en-US" sz="2800" dirty="0" err="1"/>
              <a:t>pra</a:t>
            </a:r>
            <a:r>
              <a:rPr lang="en-US" sz="2800" dirty="0"/>
              <a:t> </a:t>
            </a:r>
            <a:r>
              <a:rPr lang="en-US" sz="2800" dirty="0" err="1"/>
              <a:t>kelahiran</a:t>
            </a:r>
            <a:r>
              <a:rPr lang="en-US" sz="2800" dirty="0"/>
              <a:t>,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,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awal</a:t>
            </a:r>
            <a:r>
              <a:rPr lang="en-US" sz="2800" dirty="0"/>
              <a:t> </a:t>
            </a:r>
            <a:r>
              <a:rPr lang="en-US" sz="2800" dirty="0" err="1"/>
              <a:t>anak-anak</a:t>
            </a:r>
            <a:r>
              <a:rPr lang="en-US" sz="2800" dirty="0"/>
              <a:t>,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pertengahan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akhir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,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remaja</a:t>
            </a:r>
            <a:r>
              <a:rPr lang="en-US" sz="2800" dirty="0"/>
              <a:t>,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awal</a:t>
            </a:r>
            <a:r>
              <a:rPr lang="en-US" sz="2800" dirty="0"/>
              <a:t> </a:t>
            </a:r>
            <a:r>
              <a:rPr lang="en-US" sz="2800" dirty="0" err="1"/>
              <a:t>dewasa</a:t>
            </a:r>
            <a:r>
              <a:rPr lang="en-US" sz="2800" dirty="0"/>
              <a:t>,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pertengahan</a:t>
            </a:r>
            <a:r>
              <a:rPr lang="en-US" sz="2800" dirty="0"/>
              <a:t> </a:t>
            </a:r>
            <a:r>
              <a:rPr lang="en-US" sz="2800" dirty="0" err="1"/>
              <a:t>dewasa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akhir</a:t>
            </a:r>
            <a:r>
              <a:rPr lang="en-US" sz="2800" dirty="0"/>
              <a:t> </a:t>
            </a:r>
            <a:r>
              <a:rPr lang="en-US" sz="2800" dirty="0" err="1"/>
              <a:t>dewasa</a:t>
            </a:r>
            <a:r>
              <a:rPr lang="en-US" sz="2800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92931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err="1"/>
              <a:t>Perkiraan</a:t>
            </a:r>
            <a:r>
              <a:rPr lang="en-US" sz="2800" dirty="0"/>
              <a:t> rata </a:t>
            </a:r>
            <a:r>
              <a:rPr lang="en-US" sz="2800" dirty="0" err="1"/>
              <a:t>rata</a:t>
            </a:r>
            <a:r>
              <a:rPr lang="en-US" sz="2800" dirty="0"/>
              <a:t> </a:t>
            </a:r>
            <a:r>
              <a:rPr lang="en-US" sz="2800" dirty="0" err="1"/>
              <a:t>rentang</a:t>
            </a:r>
            <a:r>
              <a:rPr lang="en-US" sz="2800" dirty="0"/>
              <a:t> </a:t>
            </a:r>
            <a:r>
              <a:rPr lang="en-US" sz="2800" dirty="0" err="1"/>
              <a:t>usia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periode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gagasan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</a:t>
            </a:r>
            <a:r>
              <a:rPr lang="en-US" sz="2800" dirty="0" err="1"/>
              <a:t>kapan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periode</a:t>
            </a:r>
            <a:r>
              <a:rPr lang="en-US" sz="2800" dirty="0"/>
              <a:t> </a:t>
            </a:r>
            <a:r>
              <a:rPr lang="en-US" sz="2800" dirty="0" err="1"/>
              <a:t>mulai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berakhir</a:t>
            </a:r>
            <a:r>
              <a:rPr lang="en-US" sz="2800" dirty="0"/>
              <a:t>. </a:t>
            </a:r>
            <a:r>
              <a:rPr lang="en-US" sz="2800" dirty="0" err="1"/>
              <a:t>Berikut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penjelasan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lanjut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periode</a:t>
            </a:r>
            <a:r>
              <a:rPr lang="en-US" sz="2800" dirty="0"/>
              <a:t> </a:t>
            </a:r>
            <a:r>
              <a:rPr lang="en-US" sz="2800" dirty="0" err="1"/>
              <a:t>tahap</a:t>
            </a:r>
            <a:r>
              <a:rPr lang="en-US" sz="2800" dirty="0"/>
              <a:t> </a:t>
            </a:r>
            <a:r>
              <a:rPr lang="en-US" sz="2800" dirty="0" err="1"/>
              <a:t>tahap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buku</a:t>
            </a:r>
            <a:r>
              <a:rPr lang="en-US" sz="2800" dirty="0"/>
              <a:t> Life-Span Development </a:t>
            </a:r>
            <a:r>
              <a:rPr lang="en-US" sz="2800" dirty="0" err="1"/>
              <a:t>oleh</a:t>
            </a:r>
            <a:r>
              <a:rPr lang="en-US" sz="2800" dirty="0"/>
              <a:t> John </a:t>
            </a:r>
            <a:r>
              <a:rPr lang="en-US" sz="2800" dirty="0" err="1"/>
              <a:t>Santrock</a:t>
            </a:r>
            <a:r>
              <a:rPr lang="en-US" sz="2800" dirty="0" smtClean="0"/>
              <a:t>:</a:t>
            </a:r>
            <a:endParaRPr lang="en-US" sz="2800" dirty="0"/>
          </a:p>
          <a:p>
            <a:pPr marL="514350" lvl="2" indent="-514350" algn="just">
              <a:buAutoNum type="arabicPeriod"/>
            </a:pPr>
            <a:r>
              <a:rPr lang="en-US" sz="2800" b="1" dirty="0" err="1" smtClean="0"/>
              <a:t>Periode</a:t>
            </a:r>
            <a:r>
              <a:rPr lang="en-US" sz="2800" b="1" dirty="0" smtClean="0"/>
              <a:t> </a:t>
            </a:r>
            <a:r>
              <a:rPr lang="en-US" sz="2800" b="1" dirty="0" err="1"/>
              <a:t>prakelahiran</a:t>
            </a:r>
            <a:r>
              <a:rPr lang="en-US" sz="2800" b="1" dirty="0"/>
              <a:t> (</a:t>
            </a:r>
            <a:r>
              <a:rPr lang="en-US" sz="2800" i="1" dirty="0"/>
              <a:t>prenatal period</a:t>
            </a:r>
            <a:r>
              <a:rPr lang="en-US" sz="2800" b="1" dirty="0" smtClean="0"/>
              <a:t>)</a:t>
            </a:r>
          </a:p>
          <a:p>
            <a:pPr marL="342900" lvl="2" indent="-342900" algn="just">
              <a:buNone/>
            </a:pPr>
            <a:r>
              <a:rPr lang="en-US" sz="2800" b="1" dirty="0" smtClean="0"/>
              <a:t>2. </a:t>
            </a:r>
            <a:r>
              <a:rPr lang="en-US" sz="2800" b="1" dirty="0" err="1" smtClean="0"/>
              <a:t>Masa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bayi</a:t>
            </a:r>
            <a:r>
              <a:rPr lang="en-US" sz="2800" b="1" dirty="0" smtClean="0"/>
              <a:t> (</a:t>
            </a:r>
            <a:r>
              <a:rPr lang="en-US" sz="2800" i="1" dirty="0" err="1" smtClean="0"/>
              <a:t>infacy</a:t>
            </a:r>
            <a:r>
              <a:rPr lang="en-US" sz="2800" b="1" dirty="0" smtClean="0"/>
              <a:t>)</a:t>
            </a:r>
            <a:endParaRPr lang="en-US" sz="2800" dirty="0" smtClean="0"/>
          </a:p>
          <a:p>
            <a:pPr marL="342900" lvl="2" indent="-342900" algn="just">
              <a:buNone/>
            </a:pPr>
            <a:r>
              <a:rPr lang="en-US" sz="2800" b="1" dirty="0" smtClean="0"/>
              <a:t>3. </a:t>
            </a:r>
            <a:r>
              <a:rPr lang="en-US" sz="2800" b="1" dirty="0" err="1" smtClean="0"/>
              <a:t>Masa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awal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anak</a:t>
            </a:r>
            <a:r>
              <a:rPr lang="en-US" sz="2800" b="1" dirty="0" smtClean="0"/>
              <a:t> (</a:t>
            </a:r>
            <a:r>
              <a:rPr lang="en-US" sz="2800" i="1" dirty="0" smtClean="0"/>
              <a:t>early </a:t>
            </a:r>
            <a:r>
              <a:rPr lang="en-US" sz="2800" i="1" dirty="0" err="1" smtClean="0"/>
              <a:t>chidhood</a:t>
            </a:r>
            <a:r>
              <a:rPr lang="en-US" sz="2800" b="1" dirty="0" smtClean="0"/>
              <a:t>)</a:t>
            </a:r>
            <a:endParaRPr lang="en-US" sz="2800" dirty="0"/>
          </a:p>
          <a:p>
            <a:pPr marL="342900" lvl="2" indent="-342900" algn="just">
              <a:buNone/>
            </a:pPr>
            <a:r>
              <a:rPr lang="en-US" sz="2800" b="1" dirty="0" smtClean="0"/>
              <a:t>4. </a:t>
            </a:r>
            <a:r>
              <a:rPr lang="en-US" sz="2800" b="1" dirty="0" err="1" smtClean="0"/>
              <a:t>Masa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pertengahan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akhir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anak</a:t>
            </a:r>
            <a:r>
              <a:rPr lang="en-US" sz="2800" b="1" dirty="0" smtClean="0"/>
              <a:t> (</a:t>
            </a:r>
            <a:r>
              <a:rPr lang="en-US" sz="2800" i="1" dirty="0" smtClean="0"/>
              <a:t>middle and late childhood</a:t>
            </a:r>
            <a:r>
              <a:rPr lang="en-US" sz="2800" b="1" dirty="0" smtClean="0"/>
              <a:t>)</a:t>
            </a:r>
            <a:endParaRPr lang="en-US" sz="2800" dirty="0" smtClean="0"/>
          </a:p>
          <a:p>
            <a:pPr algn="just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124</TotalTime>
  <Words>474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KONSEP DASAR PERKEMBANGAN</vt:lpstr>
      <vt:lpstr>A. Pengertian Pertumbuhan, Kematangan dan Perkembangan</vt:lpstr>
      <vt:lpstr>Slide 3</vt:lpstr>
      <vt:lpstr>Slide 4</vt:lpstr>
      <vt:lpstr>Slide 5</vt:lpstr>
      <vt:lpstr>B. Prinsip-prinsip Pertumbuhan Perkembangan </vt:lpstr>
      <vt:lpstr>Slide 7</vt:lpstr>
      <vt:lpstr>C. Fase-fase Perkembangan </vt:lpstr>
      <vt:lpstr>Slide 9</vt:lpstr>
      <vt:lpstr>Slide 10</vt:lpstr>
      <vt:lpstr>Referensi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PERKEMBANGAN</dc:title>
  <dc:creator>user</dc:creator>
  <cp:lastModifiedBy>user</cp:lastModifiedBy>
  <cp:revision>15</cp:revision>
  <dcterms:created xsi:type="dcterms:W3CDTF">2012-03-06T10:49:25Z</dcterms:created>
  <dcterms:modified xsi:type="dcterms:W3CDTF">2012-03-07T12:03:20Z</dcterms:modified>
</cp:coreProperties>
</file>